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6" r:id="rId2"/>
    <p:sldId id="319" r:id="rId3"/>
    <p:sldId id="311" r:id="rId4"/>
    <p:sldId id="313" r:id="rId5"/>
    <p:sldId id="326" r:id="rId6"/>
    <p:sldId id="312" r:id="rId7"/>
    <p:sldId id="327" r:id="rId8"/>
    <p:sldId id="328" r:id="rId9"/>
    <p:sldId id="329" r:id="rId10"/>
    <p:sldId id="330" r:id="rId11"/>
    <p:sldId id="331" r:id="rId12"/>
    <p:sldId id="321" r:id="rId13"/>
    <p:sldId id="314" r:id="rId14"/>
    <p:sldId id="315" r:id="rId15"/>
    <p:sldId id="316" r:id="rId16"/>
    <p:sldId id="332" r:id="rId17"/>
    <p:sldId id="333" r:id="rId18"/>
    <p:sldId id="334" r:id="rId19"/>
    <p:sldId id="335" r:id="rId20"/>
    <p:sldId id="317" r:id="rId21"/>
    <p:sldId id="336" r:id="rId22"/>
    <p:sldId id="338" r:id="rId23"/>
    <p:sldId id="342" r:id="rId24"/>
    <p:sldId id="337" r:id="rId25"/>
    <p:sldId id="339" r:id="rId26"/>
    <p:sldId id="340" r:id="rId27"/>
    <p:sldId id="341" r:id="rId28"/>
    <p:sldId id="343" r:id="rId29"/>
    <p:sldId id="344" r:id="rId30"/>
    <p:sldId id="324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4EA"/>
    <a:srgbClr val="0D0F15"/>
    <a:srgbClr val="29313C"/>
    <a:srgbClr val="80CAD5"/>
    <a:srgbClr val="818EAB"/>
    <a:srgbClr val="313745"/>
    <a:srgbClr val="424C56"/>
    <a:srgbClr val="F7F8FA"/>
    <a:srgbClr val="F1F2F6"/>
    <a:srgbClr val="F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6711" autoAdjust="0"/>
    <p:restoredTop sz="94660"/>
  </p:normalViewPr>
  <p:slideViewPr>
    <p:cSldViewPr snapToGrid="0">
      <p:cViewPr varScale="1">
        <p:scale>
          <a:sx n="73" d="100"/>
          <a:sy n="73" d="100"/>
        </p:scale>
        <p:origin x="62" y="13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dLbls>
          <c:dLblPos val="outEnd"/>
          <c:showLegendKey val="0"/>
          <c:showVal val="1"/>
          <c:showCatName val="0"/>
          <c:showSerName val="0"/>
          <c:showPercent val="0"/>
          <c:showBubbleSize val="0"/>
        </c:dLbls>
        <c:gapWidth val="100"/>
        <c:axId val="93427312"/>
        <c:axId val="93427872"/>
      </c:barChart>
      <c:catAx>
        <c:axId val="9342731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800" b="0" i="0" u="none" strike="noStrike" kern="1200" baseline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93427872"/>
        <c:crosses val="autoZero"/>
        <c:auto val="1"/>
        <c:lblAlgn val="ctr"/>
        <c:lblOffset val="100"/>
        <c:noMultiLvlLbl val="0"/>
      </c:catAx>
      <c:valAx>
        <c:axId val="93427872"/>
        <c:scaling>
          <c:orientation val="minMax"/>
        </c:scaling>
        <c:delete val="1"/>
        <c:axPos val="l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out"/>
        <c:minorTickMark val="none"/>
        <c:tickLblPos val="nextTo"/>
        <c:crossAx val="93427312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2022-12-06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gif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gif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gif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7"/>
            <a:ext cx="11791657" cy="6466113"/>
            <a:chOff x="199666" y="391887"/>
            <a:chExt cx="11791657" cy="6466113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464825" y="622082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i="1" dirty="0">
                <a:solidFill>
                  <a:prstClr val="white"/>
                </a:solidFill>
              </a:rPr>
              <a:t>POWER POINT </a:t>
            </a:r>
            <a:r>
              <a:rPr lang="en-US" altLang="ko-KR" b="1" i="1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7A97D2-0E4F-4991-AA9B-954B13E11ADE}"/>
              </a:ext>
            </a:extLst>
          </p:cNvPr>
          <p:cNvSpPr/>
          <p:nvPr/>
        </p:nvSpPr>
        <p:spPr>
          <a:xfrm>
            <a:off x="2524217" y="2370188"/>
            <a:ext cx="7143566" cy="39451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rgbClr val="313745"/>
                </a:solidFill>
              </a:rPr>
              <a:t>영상처리프로그래밍</a:t>
            </a:r>
            <a:r>
              <a:rPr lang="en-US" altLang="ko-KR" sz="3600" i="1" dirty="0">
                <a:solidFill>
                  <a:srgbClr val="313745"/>
                </a:solidFill>
              </a:rPr>
              <a:t> </a:t>
            </a:r>
            <a:endParaRPr lang="en-US" altLang="ko-KR" sz="4400" b="1" i="1" dirty="0">
              <a:solidFill>
                <a:srgbClr val="31374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6600" b="1" i="1" dirty="0" err="1">
                <a:solidFill>
                  <a:srgbClr val="313745"/>
                </a:solidFill>
              </a:rPr>
              <a:t>프로젝트최종발표</a:t>
            </a:r>
            <a:endParaRPr lang="en-US" altLang="ko-KR" sz="6600" b="1" i="1" dirty="0">
              <a:solidFill>
                <a:srgbClr val="313745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4400" b="1" i="1" dirty="0">
              <a:solidFill>
                <a:srgbClr val="31374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313745"/>
                </a:solidFill>
              </a:rPr>
              <a:t>2018301046 </a:t>
            </a:r>
            <a:r>
              <a:rPr lang="ko-KR" altLang="en-US" sz="2400" b="1" dirty="0">
                <a:solidFill>
                  <a:srgbClr val="313745"/>
                </a:solidFill>
              </a:rPr>
              <a:t>이동국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198459034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F2AA46A-DB5E-422E-8515-7F7B0F1F192D}"/>
              </a:ext>
            </a:extLst>
          </p:cNvPr>
          <p:cNvCxnSpPr>
            <a:cxnSpLocks/>
          </p:cNvCxnSpPr>
          <p:nvPr/>
        </p:nvCxnSpPr>
        <p:spPr>
          <a:xfrm>
            <a:off x="5382214" y="4546600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C9D01-3B35-4753-9FE8-88BF515589B8}"/>
              </a:ext>
            </a:extLst>
          </p:cNvPr>
          <p:cNvSpPr/>
          <p:nvPr/>
        </p:nvSpPr>
        <p:spPr>
          <a:xfrm>
            <a:off x="4022594" y="1797657"/>
            <a:ext cx="4011649" cy="16562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워터마크</a:t>
            </a:r>
          </a:p>
          <a:p>
            <a:pPr algn="ctr">
              <a:lnSpc>
                <a:spcPct val="250000"/>
              </a:lnSpc>
            </a:pP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cv2.addwWeighted</a:t>
            </a: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를 통해서</a:t>
            </a:r>
            <a:r>
              <a:rPr kumimoji="0" lang="ko-KR" altLang="en-US" sz="1100" b="0" i="0" u="none" strike="noStrike" kern="1200" cap="none" spc="0" normalizeH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 </a:t>
            </a:r>
            <a:endParaRPr kumimoji="0" lang="en-US" altLang="ko-KR" sz="1100" b="0" i="0" u="none" strike="noStrike" kern="1200" cap="none" spc="0" normalizeH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</a:endParaRPr>
          </a:p>
          <a:p>
            <a:pPr algn="ctr">
              <a:lnSpc>
                <a:spcPct val="250000"/>
              </a:lnSpc>
            </a:pPr>
            <a:r>
              <a:rPr kumimoji="0" lang="ko-KR" altLang="en-US" sz="1100" b="0" i="0" u="none" strike="noStrike" kern="1200" cap="none" spc="0" normalizeH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</a:rPr>
              <a:t>이미지 연산에 가중치를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100" dirty="0">
                <a:solidFill>
                  <a:srgbClr val="44546A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두면서 워터마크를 구현함</a:t>
            </a:r>
            <a:r>
              <a:rPr lang="en-US" altLang="ko-KR" sz="1100" dirty="0">
                <a:solidFill>
                  <a:srgbClr val="44546A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lang="en-US" altLang="ko-KR" dirty="0"/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D81725-5DBE-4896-A919-ADF6FFCA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1" y="196175"/>
            <a:ext cx="4138837" cy="626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782F4B1-D2F9-4396-B7B8-29CAE1189C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3639" y="225612"/>
            <a:ext cx="4207822" cy="64067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CF8797-F64D-4C78-8D98-DAF791E760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0733" y="3228898"/>
            <a:ext cx="1019317" cy="1019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187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F2AA46A-DB5E-422E-8515-7F7B0F1F192D}"/>
              </a:ext>
            </a:extLst>
          </p:cNvPr>
          <p:cNvCxnSpPr>
            <a:cxnSpLocks/>
          </p:cNvCxnSpPr>
          <p:nvPr/>
        </p:nvCxnSpPr>
        <p:spPr>
          <a:xfrm>
            <a:off x="5411911" y="4557110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C9D01-3B35-4753-9FE8-88BF515589B8}"/>
              </a:ext>
            </a:extLst>
          </p:cNvPr>
          <p:cNvSpPr/>
          <p:nvPr/>
        </p:nvSpPr>
        <p:spPr>
          <a:xfrm>
            <a:off x="3998158" y="1633731"/>
            <a:ext cx="4011649" cy="1610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스티커 사진</a:t>
            </a:r>
          </a:p>
          <a:p>
            <a:pPr marL="0" marR="0" lvl="0" indent="0" algn="ct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마스크를 이용한 이미지 합성을 통해서</a:t>
            </a: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스티커 사진을 찍을 수 있도록 구현함</a:t>
            </a:r>
            <a:r>
              <a:rPr kumimoji="0" lang="en-US" altLang="ko-KR" sz="11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D81725-5DBE-4896-A919-ADF6FFCA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1" y="196175"/>
            <a:ext cx="4138837" cy="626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94B00F7-36C7-4586-9711-BD32EE02D9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65126" y="196175"/>
            <a:ext cx="4184462" cy="626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A6467DB-0100-4DEF-85F0-4FCD14BC5D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4394" y="3104626"/>
            <a:ext cx="1019175" cy="101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73517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1BBC8C-C8F6-4696-A054-E5B84C99B050}"/>
              </a:ext>
            </a:extLst>
          </p:cNvPr>
          <p:cNvSpPr/>
          <p:nvPr/>
        </p:nvSpPr>
        <p:spPr>
          <a:xfrm>
            <a:off x="7538246" y="1227713"/>
            <a:ext cx="4990085" cy="23794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사진첩</a:t>
            </a:r>
          </a:p>
          <a:p>
            <a:pPr marL="0" marR="0" lvl="0" indent="0" algn="ct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제일 먼저 저장된 이미지가</a:t>
            </a:r>
            <a:endParaRPr kumimoji="0" lang="en-US" altLang="ko-KR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호출되면 클릭 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select.py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로 넘어간다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4D4196C3-59EE-418C-B651-668256159F4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2720" y="594351"/>
            <a:ext cx="3921760" cy="60502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321759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E6D0948-C57E-4578-8801-0F017419F35D}"/>
              </a:ext>
            </a:extLst>
          </p:cNvPr>
          <p:cNvCxnSpPr>
            <a:cxnSpLocks/>
          </p:cNvCxnSpPr>
          <p:nvPr/>
        </p:nvCxnSpPr>
        <p:spPr>
          <a:xfrm>
            <a:off x="3981696" y="3620469"/>
            <a:ext cx="39726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815A523-479D-42C9-896E-930A9F7555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203057" y="513080"/>
            <a:ext cx="3669249" cy="6133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E162B27-DC23-4143-BF87-00DDC4099D4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4488350" y="648706"/>
            <a:ext cx="3422216" cy="613349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C457E1DB-A419-4BB4-8C67-2F5609531DE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6924" y="2898271"/>
            <a:ext cx="1061960" cy="743374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641BBC8C-C8F6-4696-A054-E5B84C99B050}"/>
              </a:ext>
            </a:extLst>
          </p:cNvPr>
          <p:cNvSpPr/>
          <p:nvPr/>
        </p:nvSpPr>
        <p:spPr>
          <a:xfrm>
            <a:off x="7050879" y="1109297"/>
            <a:ext cx="4990085" cy="203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사진첩</a:t>
            </a: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오른쪽 마우스 클릭 시 저장된 순서대로 사진이 넘어간다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또한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,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마지막 사진에서 다음으로 넘기면 처음 사진으로 넘어간다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r">
              <a:lnSpc>
                <a:spcPct val="250000"/>
              </a:lnSpc>
            </a:pP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F3AB420-D69C-40C3-B09E-875B0F01CCFC}"/>
              </a:ext>
            </a:extLst>
          </p:cNvPr>
          <p:cNvSpPr/>
          <p:nvPr/>
        </p:nvSpPr>
        <p:spPr>
          <a:xfrm>
            <a:off x="6918799" y="3797427"/>
            <a:ext cx="4990085" cy="2879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편집버튼</a:t>
            </a: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편집 버튼을 누르면 배경이 바뀌며 보여지던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라벨들을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hide()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를 통해서 숨겨지며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편집에 필요한 라벨들은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show()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를 통해서 나타난다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r">
              <a:lnSpc>
                <a:spcPct val="250000"/>
              </a:lnSpc>
            </a:pP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24484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C19AE44-3BEF-4A77-A411-79899394137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4361474" y="452363"/>
            <a:ext cx="3691647" cy="627355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8793704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DE5009E-2F8B-4125-B8E9-16DD818CDF6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1922" y="524264"/>
            <a:ext cx="1315118" cy="1315118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356693-3EEC-48BD-8B65-1763C9991A3D}"/>
              </a:ext>
            </a:extLst>
          </p:cNvPr>
          <p:cNvSpPr/>
          <p:nvPr/>
        </p:nvSpPr>
        <p:spPr>
          <a:xfrm>
            <a:off x="401922" y="1985023"/>
            <a:ext cx="4823815" cy="18870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000" b="1" dirty="0">
                <a:solidFill>
                  <a:schemeClr val="tx2">
                    <a:lumMod val="50000"/>
                  </a:schemeClr>
                </a:solidFill>
              </a:rPr>
              <a:t>필터</a:t>
            </a: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클릭 시 제작자가 제작한 </a:t>
            </a:r>
            <a:endParaRPr lang="en-US" altLang="ko-KR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여러 감성의</a:t>
            </a:r>
            <a:r>
              <a:rPr lang="en-US" altLang="ko-KR" sz="16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1600" dirty="0">
                <a:solidFill>
                  <a:schemeClr val="tx2">
                    <a:lumMod val="50000"/>
                  </a:schemeClr>
                </a:solidFill>
              </a:rPr>
              <a:t>필터를 적용할 수 있다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r">
              <a:lnSpc>
                <a:spcPct val="250000"/>
              </a:lnSpc>
            </a:pP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CFF33-D992-4768-9765-04DEEF11D9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6670" y="524264"/>
            <a:ext cx="3373676" cy="6073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060216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356693-3EEC-48BD-8B65-1763C9991A3D}"/>
              </a:ext>
            </a:extLst>
          </p:cNvPr>
          <p:cNvSpPr/>
          <p:nvPr/>
        </p:nvSpPr>
        <p:spPr>
          <a:xfrm>
            <a:off x="4302183" y="2313625"/>
            <a:ext cx="4823815" cy="16408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첫번째 필터</a:t>
            </a:r>
          </a:p>
          <a:p>
            <a:pPr lvl="0">
              <a:lnSpc>
                <a:spcPct val="200000"/>
              </a:lnSpc>
            </a:pPr>
            <a:r>
              <a:rPr lang="en-US" altLang="ko-KR" sz="1200" dirty="0">
                <a:solidFill>
                  <a:srgbClr val="44546A">
                    <a:lumMod val="50000"/>
                  </a:srgbClr>
                </a:solidFill>
              </a:rPr>
              <a:t>BGR2GRAY</a:t>
            </a:r>
            <a:r>
              <a:rPr lang="ko-KR" altLang="en-US" sz="1200" dirty="0">
                <a:solidFill>
                  <a:srgbClr val="44546A">
                    <a:lumMod val="50000"/>
                  </a:srgbClr>
                </a:solidFill>
              </a:rPr>
              <a:t>를 통해서 </a:t>
            </a:r>
            <a:r>
              <a:rPr lang="en-US" altLang="ko-KR" sz="1200" dirty="0">
                <a:solidFill>
                  <a:srgbClr val="44546A">
                    <a:lumMod val="50000"/>
                  </a:srgbClr>
                </a:solidFill>
              </a:rPr>
              <a:t>Blue, Green, Red </a:t>
            </a:r>
            <a:r>
              <a:rPr lang="ko-KR" altLang="en-US" sz="1200" dirty="0">
                <a:solidFill>
                  <a:srgbClr val="44546A">
                    <a:lumMod val="50000"/>
                  </a:srgbClr>
                </a:solidFill>
              </a:rPr>
              <a:t>채널 이미지를</a:t>
            </a:r>
            <a:endParaRPr lang="en-US" altLang="ko-KR" sz="1200" dirty="0">
              <a:solidFill>
                <a:srgbClr val="44546A">
                  <a:lumMod val="50000"/>
                </a:srgbClr>
              </a:solidFill>
            </a:endParaRPr>
          </a:p>
          <a:p>
            <a:pPr lvl="0">
              <a:lnSpc>
                <a:spcPct val="200000"/>
              </a:lnSpc>
            </a:pPr>
            <a:r>
              <a:rPr lang="ko-KR" altLang="en-US" sz="1200" dirty="0">
                <a:solidFill>
                  <a:srgbClr val="44546A">
                    <a:lumMod val="50000"/>
                  </a:srgbClr>
                </a:solidFill>
              </a:rPr>
              <a:t>단일 채널</a:t>
            </a:r>
            <a:r>
              <a:rPr lang="en-US" altLang="ko-KR" sz="1200" dirty="0">
                <a:solidFill>
                  <a:srgbClr val="44546A">
                    <a:lumMod val="50000"/>
                  </a:srgbClr>
                </a:solidFill>
              </a:rPr>
              <a:t>, </a:t>
            </a:r>
            <a:r>
              <a:rPr lang="ko-KR" altLang="en-US" sz="1200" dirty="0" err="1">
                <a:solidFill>
                  <a:srgbClr val="44546A">
                    <a:lumMod val="50000"/>
                  </a:srgbClr>
                </a:solidFill>
              </a:rPr>
              <a:t>그레이스케일</a:t>
            </a:r>
            <a:r>
              <a:rPr lang="ko-KR" altLang="en-US" sz="1200" dirty="0">
                <a:solidFill>
                  <a:srgbClr val="44546A">
                    <a:lumMod val="50000"/>
                  </a:srgbClr>
                </a:solidFill>
              </a:rPr>
              <a:t> 이미지로 변경함</a:t>
            </a:r>
            <a:r>
              <a:rPr lang="en-US" altLang="ko-KR" sz="1200" dirty="0">
                <a:solidFill>
                  <a:srgbClr val="44546A">
                    <a:lumMod val="50000"/>
                  </a:srgbClr>
                </a:solidFill>
              </a:rPr>
              <a:t>. </a:t>
            </a: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CFF33-D992-4768-9765-04DEEF11D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4" y="465834"/>
            <a:ext cx="3373676" cy="6073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E0B2516-34BA-438D-B562-C4557EB4182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2065" y="509981"/>
            <a:ext cx="3465999" cy="6088247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D020D01-5462-4B90-9A47-B552F34BFEEC}"/>
              </a:ext>
            </a:extLst>
          </p:cNvPr>
          <p:cNvCxnSpPr>
            <a:cxnSpLocks/>
          </p:cNvCxnSpPr>
          <p:nvPr/>
        </p:nvCxnSpPr>
        <p:spPr>
          <a:xfrm>
            <a:off x="5514561" y="3908120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572AC795-D98E-460E-A438-6B9CFCA286A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" t="79242" r="77010" b="12576"/>
          <a:stretch/>
        </p:blipFill>
        <p:spPr>
          <a:xfrm>
            <a:off x="5514561" y="1166212"/>
            <a:ext cx="1305541" cy="1007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778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356693-3EEC-48BD-8B65-1763C9991A3D}"/>
              </a:ext>
            </a:extLst>
          </p:cNvPr>
          <p:cNvSpPr/>
          <p:nvPr/>
        </p:nvSpPr>
        <p:spPr>
          <a:xfrm>
            <a:off x="5477909" y="3192506"/>
            <a:ext cx="4823815" cy="7952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두번째 필터</a:t>
            </a:r>
            <a:endParaRPr kumimoji="0" lang="en-US" altLang="ko-KR" sz="2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    스케치 필터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CFF33-D992-4768-9765-04DEEF11D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4" y="465834"/>
            <a:ext cx="3373676" cy="6073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D020D01-5462-4B90-9A47-B552F34BFEEC}"/>
              </a:ext>
            </a:extLst>
          </p:cNvPr>
          <p:cNvCxnSpPr>
            <a:cxnSpLocks/>
          </p:cNvCxnSpPr>
          <p:nvPr/>
        </p:nvCxnSpPr>
        <p:spPr>
          <a:xfrm>
            <a:off x="5797758" y="4210351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E2C230C3-1A3A-425C-8FE4-E8547724E3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61016" y="465834"/>
            <a:ext cx="3472919" cy="6073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C0728E2-9CAE-4BD7-8655-1AC59AD6370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962" t="78078" r="52336" b="10848"/>
          <a:stretch/>
        </p:blipFill>
        <p:spPr>
          <a:xfrm>
            <a:off x="5432023" y="1072953"/>
            <a:ext cx="2192947" cy="179197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1944422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356693-3EEC-48BD-8B65-1763C9991A3D}"/>
              </a:ext>
            </a:extLst>
          </p:cNvPr>
          <p:cNvSpPr/>
          <p:nvPr/>
        </p:nvSpPr>
        <p:spPr>
          <a:xfrm>
            <a:off x="5477909" y="3181753"/>
            <a:ext cx="482381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세번째 필터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CFF33-D992-4768-9765-04DEEF11D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4" y="465834"/>
            <a:ext cx="3373676" cy="6073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D020D01-5462-4B90-9A47-B552F34BFEEC}"/>
              </a:ext>
            </a:extLst>
          </p:cNvPr>
          <p:cNvCxnSpPr>
            <a:cxnSpLocks/>
          </p:cNvCxnSpPr>
          <p:nvPr/>
        </p:nvCxnSpPr>
        <p:spPr>
          <a:xfrm>
            <a:off x="5756600" y="4094737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3B93A054-5E6A-479A-A9E6-8FF132E4C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4097" y="465835"/>
            <a:ext cx="3515957" cy="60739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4877A39-CF92-4939-9858-C6BE04B4C01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626" t="77877" r="28759" b="11912"/>
          <a:stretch/>
        </p:blipFill>
        <p:spPr>
          <a:xfrm>
            <a:off x="5215150" y="1069486"/>
            <a:ext cx="2439460" cy="18218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36464119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D356693-3EEC-48BD-8B65-1763C9991A3D}"/>
              </a:ext>
            </a:extLst>
          </p:cNvPr>
          <p:cNvSpPr/>
          <p:nvPr/>
        </p:nvSpPr>
        <p:spPr>
          <a:xfrm>
            <a:off x="5521094" y="3255568"/>
            <a:ext cx="4823815" cy="4944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네번째 필터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F5CFF33-D992-4768-9765-04DEEF11D9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324" y="465834"/>
            <a:ext cx="3373676" cy="607396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1D020D01-5462-4B90-9A47-B552F34BFEEC}"/>
              </a:ext>
            </a:extLst>
          </p:cNvPr>
          <p:cNvCxnSpPr>
            <a:cxnSpLocks/>
          </p:cNvCxnSpPr>
          <p:nvPr/>
        </p:nvCxnSpPr>
        <p:spPr>
          <a:xfrm>
            <a:off x="5756600" y="4094737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4872682C-2136-43C1-AC1B-0991179391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3259" y="451945"/>
            <a:ext cx="3312961" cy="595411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D0394B-B59C-4B92-A8A5-85B504F3AE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402" t="77247" r="4438" b="11279"/>
          <a:stretch/>
        </p:blipFill>
        <p:spPr>
          <a:xfrm>
            <a:off x="5435063" y="992130"/>
            <a:ext cx="1799428" cy="160222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18987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9E61726-7513-43E4-8143-ED7F682F56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210" y="480060"/>
            <a:ext cx="8422640" cy="5715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직사각형 10">
            <a:extLst>
              <a:ext uri="{FF2B5EF4-FFF2-40B4-BE49-F238E27FC236}">
                <a16:creationId xmlns:a16="http://schemas.microsoft.com/office/drawing/2014/main" id="{0378B248-8AE4-4DEE-9754-25C752926E50}"/>
              </a:ext>
            </a:extLst>
          </p:cNvPr>
          <p:cNvSpPr/>
          <p:nvPr/>
        </p:nvSpPr>
        <p:spPr>
          <a:xfrm>
            <a:off x="8932850" y="1225228"/>
            <a:ext cx="3259150" cy="20332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첫 화면</a:t>
            </a: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라벨에 </a:t>
            </a:r>
            <a:r>
              <a:rPr lang="en-US" altLang="ko-KR" sz="1100" dirty="0" err="1">
                <a:solidFill>
                  <a:schemeClr val="tx2">
                    <a:lumMod val="50000"/>
                  </a:schemeClr>
                </a:solidFill>
              </a:rPr>
              <a:t>Qmovie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를 통해서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gif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파일을 호출함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또한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, Timer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함수를 통해서 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6500mesc(6.5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초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)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가 지나면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next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함수를 호출해서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Insta.py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의 </a:t>
            </a:r>
            <a:r>
              <a:rPr lang="en-US" altLang="ko-KR" sz="1100" dirty="0" err="1">
                <a:solidFill>
                  <a:schemeClr val="tx2">
                    <a:lumMod val="50000"/>
                  </a:schemeClr>
                </a:solidFill>
              </a:rPr>
              <a:t>MainWindow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를 실행 시킨다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40358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A84EBED-EB91-4C00-A2A7-32C2968EAC1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2429666" y="483476"/>
            <a:ext cx="3547361" cy="61510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50000"/>
              </a:lnSpc>
            </a:pP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30" name="그림 29">
            <a:extLst>
              <a:ext uri="{FF2B5EF4-FFF2-40B4-BE49-F238E27FC236}">
                <a16:creationId xmlns:a16="http://schemas.microsoft.com/office/drawing/2014/main" id="{AFEDAE3D-21A6-4F34-BEE8-31822BD138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0426" y="940887"/>
            <a:ext cx="1047610" cy="1005707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CE5B7B93-F05C-45F1-A86F-38347D8D2B56}"/>
              </a:ext>
            </a:extLst>
          </p:cNvPr>
          <p:cNvSpPr/>
          <p:nvPr/>
        </p:nvSpPr>
        <p:spPr>
          <a:xfrm>
            <a:off x="7350426" y="2064839"/>
            <a:ext cx="4823815" cy="8701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solidFill>
                  <a:schemeClr val="tx2">
                    <a:lumMod val="50000"/>
                  </a:schemeClr>
                </a:solidFill>
              </a:rPr>
              <a:t>섬세한 포토샵</a:t>
            </a:r>
          </a:p>
          <a:p>
            <a:pPr>
              <a:lnSpc>
                <a:spcPct val="200000"/>
              </a:lnSpc>
            </a:pPr>
            <a:r>
              <a:rPr lang="ko-KR" altLang="en-US" sz="1400" dirty="0">
                <a:solidFill>
                  <a:schemeClr val="tx2">
                    <a:lumMod val="50000"/>
                  </a:schemeClr>
                </a:solidFill>
              </a:rPr>
              <a:t>여러 기능을 통해서 섬세한 포토샵을 가능하게 한다</a:t>
            </a:r>
            <a:r>
              <a:rPr lang="en-US" altLang="ko-KR" sz="14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268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3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DECFDC-92BA-4AE5-BB92-2D5C5B0E0DE1}"/>
              </a:ext>
            </a:extLst>
          </p:cNvPr>
          <p:cNvCxnSpPr>
            <a:cxnSpLocks/>
          </p:cNvCxnSpPr>
          <p:nvPr/>
        </p:nvCxnSpPr>
        <p:spPr>
          <a:xfrm>
            <a:off x="5517823" y="4231372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7DFC1-0E3A-4AF2-8C8C-9044C55C71D4}"/>
              </a:ext>
            </a:extLst>
          </p:cNvPr>
          <p:cNvSpPr/>
          <p:nvPr/>
        </p:nvSpPr>
        <p:spPr>
          <a:xfrm>
            <a:off x="4680090" y="2041418"/>
            <a:ext cx="4823815" cy="1271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대비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 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4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단계에 </a:t>
            </a:r>
            <a:r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걸쳐서 대비가 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증가한다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7F1DBB-43D2-43E8-8EB1-A30DAB57A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655841" y="330918"/>
            <a:ext cx="3547361" cy="630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2314A2AA-0F7C-4B50-B808-DCB5D97421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36355" y="330918"/>
            <a:ext cx="3602142" cy="6303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D365D09-DD80-4682-9309-CB034C49E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145" y="330921"/>
            <a:ext cx="3625352" cy="6303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5D0D6BE0-3886-46E6-B8A5-01DE3271647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544" y="330918"/>
            <a:ext cx="3624553" cy="6303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6792AF3-ED0A-4F5F-AFCC-32ECB11DAE9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21" y="334431"/>
            <a:ext cx="3635493" cy="630004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523F912C-E985-47BA-BA76-05B0EF36A01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4947" y="3234194"/>
            <a:ext cx="762106" cy="714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85974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DECFDC-92BA-4AE5-BB92-2D5C5B0E0DE1}"/>
              </a:ext>
            </a:extLst>
          </p:cNvPr>
          <p:cNvCxnSpPr>
            <a:cxnSpLocks/>
          </p:cNvCxnSpPr>
          <p:nvPr/>
        </p:nvCxnSpPr>
        <p:spPr>
          <a:xfrm>
            <a:off x="5517823" y="4231372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7DFC1-0E3A-4AF2-8C8C-9044C55C71D4}"/>
              </a:ext>
            </a:extLst>
          </p:cNvPr>
          <p:cNvSpPr/>
          <p:nvPr/>
        </p:nvSpPr>
        <p:spPr>
          <a:xfrm>
            <a:off x="5109735" y="1625735"/>
            <a:ext cx="4823815" cy="157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파티효과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 시 랜덤으로 생성되는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선들이 이미지에 나타난다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7F1DBB-43D2-43E8-8EB1-A30DAB57A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655841" y="330918"/>
            <a:ext cx="3547361" cy="630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A85A160-B857-46CD-83C6-9D2F32B258B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0874" y="390619"/>
            <a:ext cx="3468773" cy="62438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CD5623B-FE99-4954-8230-51B103E3D2E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1075" y="3114629"/>
            <a:ext cx="1002483" cy="827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23374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DECFDC-92BA-4AE5-BB92-2D5C5B0E0DE1}"/>
              </a:ext>
            </a:extLst>
          </p:cNvPr>
          <p:cNvCxnSpPr>
            <a:cxnSpLocks/>
          </p:cNvCxnSpPr>
          <p:nvPr/>
        </p:nvCxnSpPr>
        <p:spPr>
          <a:xfrm>
            <a:off x="5517823" y="4231372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7DFC1-0E3A-4AF2-8C8C-9044C55C71D4}"/>
              </a:ext>
            </a:extLst>
          </p:cNvPr>
          <p:cNvSpPr/>
          <p:nvPr/>
        </p:nvSpPr>
        <p:spPr>
          <a:xfrm>
            <a:off x="4751763" y="1703803"/>
            <a:ext cx="4823815" cy="1271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잡티제거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 시 원하는 부위에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블러가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적용된다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1FF299C9-74F3-4475-BEE9-14AA3CE8F0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841" y="330918"/>
            <a:ext cx="3649285" cy="630355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E7F16F4-8BA8-4CBE-B5BA-F939025F2D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69260" y="330918"/>
            <a:ext cx="3649286" cy="628737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B7D4A32-3605-4D35-97C6-F0C4535EC3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6409" y="4518446"/>
            <a:ext cx="2193899" cy="20086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21B8A22E-ED56-4347-B3E6-02882DD71FF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74" y="3086052"/>
            <a:ext cx="76210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81738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DECFDC-92BA-4AE5-BB92-2D5C5B0E0DE1}"/>
              </a:ext>
            </a:extLst>
          </p:cNvPr>
          <p:cNvCxnSpPr>
            <a:cxnSpLocks/>
          </p:cNvCxnSpPr>
          <p:nvPr/>
        </p:nvCxnSpPr>
        <p:spPr>
          <a:xfrm>
            <a:off x="5517823" y="4231372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7DFC1-0E3A-4AF2-8C8C-9044C55C71D4}"/>
              </a:ext>
            </a:extLst>
          </p:cNvPr>
          <p:cNvSpPr/>
          <p:nvPr/>
        </p:nvSpPr>
        <p:spPr>
          <a:xfrm>
            <a:off x="5109735" y="1625735"/>
            <a:ext cx="4823815" cy="157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뽀샤시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 시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가우시안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12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블러를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통해서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뽀샤시</a:t>
            </a: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효과가 구현 </a:t>
            </a:r>
            <a:r>
              <a:rPr kumimoji="0" lang="ko-KR" altLang="en-US" sz="1000" b="0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됌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7F1DBB-43D2-43E8-8EB1-A30DAB57A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655841" y="330918"/>
            <a:ext cx="3547361" cy="630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DBFC3FD-034B-4BC4-9527-34E2A09F16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2229" y="330917"/>
            <a:ext cx="3422642" cy="630355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3A977DE-6D2A-4631-B05F-5A1A16A4FF9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5974" y="3248484"/>
            <a:ext cx="762106" cy="685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768747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DECFDC-92BA-4AE5-BB92-2D5C5B0E0DE1}"/>
              </a:ext>
            </a:extLst>
          </p:cNvPr>
          <p:cNvCxnSpPr>
            <a:cxnSpLocks/>
          </p:cNvCxnSpPr>
          <p:nvPr/>
        </p:nvCxnSpPr>
        <p:spPr>
          <a:xfrm>
            <a:off x="5517823" y="4231372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7DFC1-0E3A-4AF2-8C8C-9044C55C71D4}"/>
              </a:ext>
            </a:extLst>
          </p:cNvPr>
          <p:cNvSpPr/>
          <p:nvPr/>
        </p:nvSpPr>
        <p:spPr>
          <a:xfrm>
            <a:off x="5109735" y="1625735"/>
            <a:ext cx="4823815" cy="151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같은 영역 랜덤 색칠</a:t>
            </a:r>
          </a:p>
          <a:p>
            <a:pPr lvl="0">
              <a:lnSpc>
                <a:spcPct val="200000"/>
              </a:lnSpc>
            </a:pP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</a:rPr>
              <a:t>canny edge</a:t>
            </a: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</a:rPr>
              <a:t>를 통해서 외곽선을 추출하고</a:t>
            </a:r>
            <a:endParaRPr lang="en-US" altLang="ko-KR" sz="1000" dirty="0">
              <a:solidFill>
                <a:srgbClr val="44546A">
                  <a:lumMod val="50000"/>
                </a:srgbClr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같은 영역을 같은 랜덤의 색으로 칠한다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7F1DBB-43D2-43E8-8EB1-A30DAB57A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655841" y="330918"/>
            <a:ext cx="3547361" cy="630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9CC5DE44-2910-42EE-B48E-C86B0D5E73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808"/>
          <a:stretch/>
        </p:blipFill>
        <p:spPr>
          <a:xfrm>
            <a:off x="8105312" y="330918"/>
            <a:ext cx="3456697" cy="630355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F8D7310-A07D-40B6-A4EA-C434955AAE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084" y="3123911"/>
            <a:ext cx="743054" cy="7430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360292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DECFDC-92BA-4AE5-BB92-2D5C5B0E0DE1}"/>
              </a:ext>
            </a:extLst>
          </p:cNvPr>
          <p:cNvCxnSpPr>
            <a:cxnSpLocks/>
          </p:cNvCxnSpPr>
          <p:nvPr/>
        </p:nvCxnSpPr>
        <p:spPr>
          <a:xfrm>
            <a:off x="5517823" y="4231372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3F8D7310-A07D-40B6-A4EA-C434955AAE2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3084" y="3123911"/>
            <a:ext cx="743054" cy="743054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25B81D8D-CDD3-411D-AB3B-0CBA7E0DA2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334" y="330917"/>
            <a:ext cx="3336260" cy="61961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4F73F608-D75A-4F6A-A2D0-EA73F75BD3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1320" y="330918"/>
            <a:ext cx="3518973" cy="619614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836CA986-4FCA-4CA3-A4B7-7FACE74322C6}"/>
              </a:ext>
            </a:extLst>
          </p:cNvPr>
          <p:cNvSpPr/>
          <p:nvPr/>
        </p:nvSpPr>
        <p:spPr>
          <a:xfrm>
            <a:off x="4906822" y="1564058"/>
            <a:ext cx="4823815" cy="1517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같은 영역 랜덤 색칠</a:t>
            </a:r>
          </a:p>
          <a:p>
            <a:pPr lvl="0">
              <a:lnSpc>
                <a:spcPct val="200000"/>
              </a:lnSpc>
            </a:pPr>
            <a:r>
              <a:rPr lang="en-US" altLang="ko-KR" sz="1000" dirty="0">
                <a:solidFill>
                  <a:srgbClr val="44546A">
                    <a:lumMod val="50000"/>
                  </a:srgbClr>
                </a:solidFill>
              </a:rPr>
              <a:t>canny edge</a:t>
            </a:r>
            <a:r>
              <a:rPr lang="ko-KR" altLang="en-US" sz="1000" dirty="0">
                <a:solidFill>
                  <a:srgbClr val="44546A">
                    <a:lumMod val="50000"/>
                  </a:srgbClr>
                </a:solidFill>
              </a:rPr>
              <a:t>를 통해서 외곽선을 추출하고</a:t>
            </a:r>
            <a:endParaRPr lang="en-US" altLang="ko-KR" sz="1000" dirty="0">
              <a:solidFill>
                <a:srgbClr val="44546A">
                  <a:lumMod val="50000"/>
                </a:srgbClr>
              </a:solidFill>
            </a:endParaRPr>
          </a:p>
          <a:p>
            <a:pPr lvl="0">
              <a:lnSpc>
                <a:spcPct val="200000"/>
              </a:lnSpc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같은 영역을 같은 랜덤의 색으로 칠한다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673204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DECFDC-92BA-4AE5-BB92-2D5C5B0E0DE1}"/>
              </a:ext>
            </a:extLst>
          </p:cNvPr>
          <p:cNvCxnSpPr>
            <a:cxnSpLocks/>
          </p:cNvCxnSpPr>
          <p:nvPr/>
        </p:nvCxnSpPr>
        <p:spPr>
          <a:xfrm>
            <a:off x="5477909" y="3725344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7DFC1-0E3A-4AF2-8C8C-9044C55C71D4}"/>
              </a:ext>
            </a:extLst>
          </p:cNvPr>
          <p:cNvSpPr/>
          <p:nvPr/>
        </p:nvSpPr>
        <p:spPr>
          <a:xfrm>
            <a:off x="5287288" y="1172504"/>
            <a:ext cx="4823815" cy="157927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모자이크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 시 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resize</a:t>
            </a: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를 통해서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모자이크를 구현하였다</a:t>
            </a: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7F1DBB-43D2-43E8-8EB1-A30DAB57A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655841" y="330918"/>
            <a:ext cx="3547361" cy="630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8BC3F92-BD88-488B-B497-959268C702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8222228" y="330918"/>
            <a:ext cx="3483484" cy="630355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AB9C5B1-A40D-4360-B9F2-52DCB16767A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9194" y="2603961"/>
            <a:ext cx="856249" cy="8562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3F9D43-865F-4FBD-9C88-9921A493F97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65499" y="4044663"/>
            <a:ext cx="2861001" cy="2320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60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EFDECFDC-92BA-4AE5-BB92-2D5C5B0E0DE1}"/>
              </a:ext>
            </a:extLst>
          </p:cNvPr>
          <p:cNvCxnSpPr>
            <a:cxnSpLocks/>
          </p:cNvCxnSpPr>
          <p:nvPr/>
        </p:nvCxnSpPr>
        <p:spPr>
          <a:xfrm>
            <a:off x="5477909" y="3725344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7DFC1-0E3A-4AF2-8C8C-9044C55C71D4}"/>
              </a:ext>
            </a:extLst>
          </p:cNvPr>
          <p:cNvSpPr/>
          <p:nvPr/>
        </p:nvSpPr>
        <p:spPr>
          <a:xfrm>
            <a:off x="5287288" y="1172504"/>
            <a:ext cx="4823815" cy="1233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그림 그리기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 시 이미지 좌표에 해당하는 곳에</a:t>
            </a:r>
            <a:endParaRPr kumimoji="0" lang="en-US" altLang="ko-KR" sz="12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원을 그리며 그림 그리기를 구현함</a:t>
            </a: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6C7F1DBB-43D2-43E8-8EB1-A30DAB57A3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655841" y="330918"/>
            <a:ext cx="3547361" cy="6303562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F96266E-715D-44E0-9FD2-3E93FF5BCAD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12" y="4087818"/>
            <a:ext cx="3121762" cy="231495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BEC1F98F-EADD-4AA7-8016-BCA5F0E524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62"/>
          <a:stretch/>
        </p:blipFill>
        <p:spPr>
          <a:xfrm>
            <a:off x="8269198" y="330918"/>
            <a:ext cx="3683809" cy="63035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D6E4BD3-313A-4E9B-ABEE-00623DECB3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8664" y="2637012"/>
            <a:ext cx="856725" cy="813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503991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88F7C2F7-1585-415F-AF83-D836FD2ED4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6372" y="415277"/>
            <a:ext cx="8033899" cy="625184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029C9506-9590-4AA1-852E-2BBBF3C33531}"/>
              </a:ext>
            </a:extLst>
          </p:cNvPr>
          <p:cNvSpPr/>
          <p:nvPr/>
        </p:nvSpPr>
        <p:spPr>
          <a:xfrm>
            <a:off x="1153212" y="330918"/>
            <a:ext cx="4823815" cy="6944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4107DFC1-0E3A-4AF2-8C8C-9044C55C71D4}"/>
              </a:ext>
            </a:extLst>
          </p:cNvPr>
          <p:cNvSpPr/>
          <p:nvPr/>
        </p:nvSpPr>
        <p:spPr>
          <a:xfrm>
            <a:off x="185689" y="789983"/>
            <a:ext cx="4823815" cy="127150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사진 비교</a:t>
            </a:r>
          </a:p>
          <a:p>
            <a:pPr marL="0" marR="0" lvl="0" indent="0" algn="l" defTabSz="914400" rtl="0" eaLnBrk="1" fontAlgn="auto" latinLnBrk="1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클릭 시 수정 중인 사진과 원본 사진을</a:t>
            </a:r>
            <a:r>
              <a:rPr lang="en-US" altLang="ko-KR" sz="1200" dirty="0">
                <a:solidFill>
                  <a:srgbClr val="44546A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 </a:t>
            </a:r>
            <a:r>
              <a:rPr lang="ko-KR" altLang="en-US" sz="1200" dirty="0">
                <a:solidFill>
                  <a:srgbClr val="44546A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비교한다</a:t>
            </a:r>
            <a:r>
              <a:rPr lang="en-US" altLang="ko-KR" sz="1200" dirty="0">
                <a:solidFill>
                  <a:srgbClr val="44546A">
                    <a:lumMod val="50000"/>
                  </a:srgbClr>
                </a:solidFill>
                <a:latin typeface="맑은 고딕" panose="020F0502020204030204"/>
                <a:ea typeface="맑은 고딕" panose="020B0503020000020004" pitchFamily="50" charset="-127"/>
              </a:rPr>
              <a:t>.</a:t>
            </a:r>
            <a:endParaRPr kumimoji="0" lang="en-US" altLang="ko-KR" sz="10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1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BAE9A40-785E-4346-9B7A-F0F4B965EE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5958" y="2056111"/>
            <a:ext cx="1347568" cy="980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91729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모서리가 둥근 직사각형 127"/>
          <p:cNvSpPr/>
          <p:nvPr/>
        </p:nvSpPr>
        <p:spPr>
          <a:xfrm>
            <a:off x="4247303" y="536648"/>
            <a:ext cx="3844102" cy="6165992"/>
          </a:xfrm>
          <a:prstGeom prst="roundRect">
            <a:avLst>
              <a:gd name="adj" fmla="val 12658"/>
            </a:avLst>
          </a:prstGeom>
          <a:solidFill>
            <a:srgbClr val="313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30" name="양쪽 모서리가 둥근 사각형 129"/>
          <p:cNvSpPr/>
          <p:nvPr/>
        </p:nvSpPr>
        <p:spPr>
          <a:xfrm>
            <a:off x="5130692" y="473442"/>
            <a:ext cx="2078828" cy="373403"/>
          </a:xfrm>
          <a:prstGeom prst="round2SameRect">
            <a:avLst>
              <a:gd name="adj1" fmla="val 0"/>
              <a:gd name="adj2" fmla="val 33962"/>
            </a:avLst>
          </a:pr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aphicFrame>
        <p:nvGraphicFramePr>
          <p:cNvPr id="134" name="차트 133"/>
          <p:cNvGraphicFramePr/>
          <p:nvPr>
            <p:extLst>
              <p:ext uri="{D42A27DB-BD31-4B8C-83A1-F6EECF244321}">
                <p14:modId xmlns:p14="http://schemas.microsoft.com/office/powerpoint/2010/main" val="1916730293"/>
              </p:ext>
            </p:extLst>
          </p:nvPr>
        </p:nvGraphicFramePr>
        <p:xfrm>
          <a:off x="4378836" y="693620"/>
          <a:ext cx="3715428" cy="40119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C31ECD8-C822-4FD7-B60D-06C9FBF3AF8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4247303" y="394124"/>
            <a:ext cx="3844102" cy="630851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CCBE2109-33FD-4F11-AE8F-1FBB4E5E07E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961" y="193740"/>
            <a:ext cx="1648055" cy="232432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D19D352-DCAD-442A-8FA7-CBF4B2A2FBF4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024" y="399495"/>
            <a:ext cx="867755" cy="86775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F777B5-D5B4-4B93-8CF2-B0E0EE2F3122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235" y="2237798"/>
            <a:ext cx="923544" cy="923544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F163C085-BDF2-4DCC-B705-9E8A553B064B}"/>
              </a:ext>
            </a:extLst>
          </p:cNvPr>
          <p:cNvSpPr/>
          <p:nvPr/>
        </p:nvSpPr>
        <p:spPr>
          <a:xfrm>
            <a:off x="1054184" y="330918"/>
            <a:ext cx="2959015" cy="16100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Gallery</a:t>
            </a: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라벨에 마우스 이벤트를 넣어서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클릭 시 </a:t>
            </a:r>
            <a:r>
              <a:rPr lang="en-US" altLang="ko-KR" sz="1100" dirty="0" err="1">
                <a:solidFill>
                  <a:schemeClr val="tx2">
                    <a:lumMod val="50000"/>
                  </a:schemeClr>
                </a:solidFill>
              </a:rPr>
              <a:t>gallery_press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함수를 호출해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Select.py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의 </a:t>
            </a:r>
            <a:r>
              <a:rPr lang="en-US" altLang="ko-KR" sz="1100" dirty="0" err="1">
                <a:solidFill>
                  <a:schemeClr val="tx2">
                    <a:lumMod val="50000"/>
                  </a:schemeClr>
                </a:solidFill>
              </a:rPr>
              <a:t>GalleryWindow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를 실행시킨다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69B7C04-3EE5-4798-A057-8276A033DF52}"/>
              </a:ext>
            </a:extLst>
          </p:cNvPr>
          <p:cNvSpPr/>
          <p:nvPr/>
        </p:nvSpPr>
        <p:spPr>
          <a:xfrm>
            <a:off x="1054185" y="2383468"/>
            <a:ext cx="2817190" cy="15557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Gallery</a:t>
            </a:r>
          </a:p>
          <a:p>
            <a:pPr algn="r">
              <a:lnSpc>
                <a:spcPct val="250000"/>
              </a:lnSpc>
            </a:pP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</a:rPr>
              <a:t>라벨에 마우스 이벤트를 넣어서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</a:rPr>
              <a:t>클릭 시 </a:t>
            </a: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</a:rPr>
              <a:t>camera_press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</a:rPr>
              <a:t>함수를 호출해</a:t>
            </a:r>
            <a:endParaRPr lang="en-US" altLang="ko-KR" sz="105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</a:rPr>
              <a:t>camera.py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</a:rPr>
              <a:t>의 </a:t>
            </a: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</a:rPr>
              <a:t>CameraWindow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</a:rPr>
              <a:t>를 실행시킨다</a:t>
            </a: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8D2204A6-2C10-4FDF-9B52-336B22A8BF6C}"/>
              </a:ext>
            </a:extLst>
          </p:cNvPr>
          <p:cNvSpPr/>
          <p:nvPr/>
        </p:nvSpPr>
        <p:spPr>
          <a:xfrm>
            <a:off x="8734084" y="1899371"/>
            <a:ext cx="2919435" cy="747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로딩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</a:rPr>
              <a:t>라벨에</a:t>
            </a: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050" dirty="0" err="1">
                <a:solidFill>
                  <a:schemeClr val="tx2">
                    <a:lumMod val="50000"/>
                  </a:schemeClr>
                </a:solidFill>
              </a:rPr>
              <a:t>Qmovie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</a:rPr>
              <a:t>를 통해서 </a:t>
            </a: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</a:rPr>
              <a:t>gif</a:t>
            </a:r>
            <a:r>
              <a:rPr lang="ko-KR" altLang="en-US" sz="1050" dirty="0">
                <a:solidFill>
                  <a:schemeClr val="tx2">
                    <a:lumMod val="50000"/>
                  </a:schemeClr>
                </a:solidFill>
              </a:rPr>
              <a:t>파일을 호출한다</a:t>
            </a:r>
            <a:r>
              <a:rPr lang="en-US" altLang="ko-KR" sz="105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45835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  <p:bldP spid="25" grpId="0"/>
      <p:bldP spid="26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7"/>
            <a:ext cx="11791657" cy="6466113"/>
            <a:chOff x="199666" y="391887"/>
            <a:chExt cx="11791657" cy="6466113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464825" y="622082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en-US" altLang="ko-KR" sz="1400" i="1" dirty="0">
                <a:solidFill>
                  <a:prstClr val="white"/>
                </a:solidFill>
              </a:rPr>
              <a:t>POWER POINT </a:t>
            </a:r>
            <a:r>
              <a:rPr lang="en-US" altLang="ko-KR" b="1" i="1" dirty="0">
                <a:solidFill>
                  <a:prstClr val="white"/>
                </a:solidFill>
              </a:rPr>
              <a:t>PRESENTATION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47A97D2-0E4F-4991-AA9B-954B13E11ADE}"/>
              </a:ext>
            </a:extLst>
          </p:cNvPr>
          <p:cNvSpPr/>
          <p:nvPr/>
        </p:nvSpPr>
        <p:spPr>
          <a:xfrm>
            <a:off x="2524217" y="2370188"/>
            <a:ext cx="7143566" cy="29294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i="1" dirty="0">
                <a:solidFill>
                  <a:srgbClr val="313745"/>
                </a:solidFill>
              </a:rPr>
              <a:t>영상처리프로그래밍</a:t>
            </a:r>
            <a:r>
              <a:rPr lang="en-US" altLang="ko-KR" sz="3600" i="1" dirty="0">
                <a:solidFill>
                  <a:srgbClr val="313745"/>
                </a:solidFill>
              </a:rPr>
              <a:t> </a:t>
            </a:r>
            <a:endParaRPr lang="en-US" altLang="ko-KR" sz="4400" b="1" i="1" dirty="0">
              <a:solidFill>
                <a:srgbClr val="31374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6600" b="1" i="1" dirty="0">
                <a:solidFill>
                  <a:srgbClr val="313745"/>
                </a:solidFill>
              </a:rPr>
              <a:t>감사합니다</a:t>
            </a:r>
            <a:r>
              <a:rPr lang="en-US" altLang="ko-KR" sz="6600" b="1" i="1">
                <a:solidFill>
                  <a:srgbClr val="313745"/>
                </a:solidFill>
              </a:rPr>
              <a:t>!!</a:t>
            </a:r>
            <a:endParaRPr lang="en-US" altLang="ko-KR" sz="4400" b="1" i="1" dirty="0">
              <a:solidFill>
                <a:srgbClr val="313745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b="1" dirty="0">
                <a:solidFill>
                  <a:srgbClr val="313745"/>
                </a:solidFill>
              </a:rPr>
              <a:t>2018301046 </a:t>
            </a:r>
            <a:r>
              <a:rPr lang="ko-KR" altLang="en-US" sz="2400" b="1" dirty="0">
                <a:solidFill>
                  <a:srgbClr val="313745"/>
                </a:solidFill>
              </a:rPr>
              <a:t>이동국</a:t>
            </a:r>
            <a:endParaRPr lang="ko-KR" altLang="en-US" sz="6000" b="1" dirty="0"/>
          </a:p>
        </p:txBody>
      </p:sp>
    </p:spTree>
    <p:extLst>
      <p:ext uri="{BB962C8B-B14F-4D97-AF65-F5344CB8AC3E}">
        <p14:creationId xmlns:p14="http://schemas.microsoft.com/office/powerpoint/2010/main" val="921637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605216" y="0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5A6D3-0954-4CB1-8662-3BD55EEE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4153889" y="402038"/>
            <a:ext cx="4138837" cy="626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E6D0948-C57E-4578-8801-0F017419F35D}"/>
              </a:ext>
            </a:extLst>
          </p:cNvPr>
          <p:cNvCxnSpPr>
            <a:cxnSpLocks/>
          </p:cNvCxnSpPr>
          <p:nvPr/>
        </p:nvCxnSpPr>
        <p:spPr>
          <a:xfrm flipH="1" flipV="1">
            <a:off x="3261360" y="5801360"/>
            <a:ext cx="794366" cy="32004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03AA8D27-AC87-4083-8CD8-080483E4D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97476" y="402038"/>
            <a:ext cx="874156" cy="868443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B2470EE-FA72-4091-8A26-133DF62AE72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7776" y="2072641"/>
            <a:ext cx="3562864" cy="3390956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5FABF52C-A9DB-46D4-9423-68F973205FF2}"/>
              </a:ext>
            </a:extLst>
          </p:cNvPr>
          <p:cNvSpPr/>
          <p:nvPr/>
        </p:nvSpPr>
        <p:spPr>
          <a:xfrm>
            <a:off x="8390889" y="1321762"/>
            <a:ext cx="3658871" cy="1186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사진촬영</a:t>
            </a: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라벨에 마우스이벤트를 입혀서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클릭 시 화면 상의 이미지를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순서대로 저장함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FF3B243-2D79-4243-A849-73E0A5DC30F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85529" y="2792212"/>
            <a:ext cx="3364231" cy="1186862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D5DE8E16-BD4B-4224-8CCE-A7A97315D8A5}"/>
              </a:ext>
            </a:extLst>
          </p:cNvPr>
          <p:cNvSpPr/>
          <p:nvPr/>
        </p:nvSpPr>
        <p:spPr>
          <a:xfrm>
            <a:off x="63383" y="548015"/>
            <a:ext cx="4011649" cy="1186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사진첩 버튼</a:t>
            </a:r>
          </a:p>
          <a:p>
            <a:pPr algn="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라벨에 마우스이벤트를 입혀서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</a:rPr>
              <a:t>클릭시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Select.py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로 이동함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r">
              <a:lnSpc>
                <a:spcPct val="250000"/>
              </a:lnSpc>
            </a:pP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</a:rPr>
              <a:t>이밎는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 제일 먼저 저장된 것을 호출함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650735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605216" y="0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EF5A6D3-0954-4CB1-8662-3BD55EEE52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825"/>
          <a:stretch/>
        </p:blipFill>
        <p:spPr>
          <a:xfrm>
            <a:off x="901535" y="305761"/>
            <a:ext cx="4138837" cy="626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091CE551-6698-430B-9D92-71F0CCAFF2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1554" y="305761"/>
            <a:ext cx="4138837" cy="626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DD6A5E6-D8F8-4841-BFE5-A94E5930283F}"/>
              </a:ext>
            </a:extLst>
          </p:cNvPr>
          <p:cNvCxnSpPr>
            <a:cxnSpLocks/>
          </p:cNvCxnSpPr>
          <p:nvPr/>
        </p:nvCxnSpPr>
        <p:spPr>
          <a:xfrm>
            <a:off x="5605216" y="1597732"/>
            <a:ext cx="142330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AFE4E259-E03E-4DF1-B4E8-F47D7E0638BC}"/>
              </a:ext>
            </a:extLst>
          </p:cNvPr>
          <p:cNvSpPr/>
          <p:nvPr/>
        </p:nvSpPr>
        <p:spPr>
          <a:xfrm>
            <a:off x="4217481" y="817978"/>
            <a:ext cx="4011649" cy="6970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중간발표 변화</a:t>
            </a:r>
            <a:endParaRPr lang="en-US" altLang="ko-KR" sz="1400" b="1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(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추가</a:t>
            </a:r>
            <a:r>
              <a:rPr lang="en-US" altLang="ko-KR" sz="1400" b="1" dirty="0">
                <a:solidFill>
                  <a:schemeClr val="tx2">
                    <a:lumMod val="50000"/>
                  </a:schemeClr>
                </a:solidFill>
              </a:rPr>
              <a:t>)</a:t>
            </a:r>
            <a:endParaRPr lang="ko-KR" altLang="en-US" sz="1400" b="1" dirty="0">
              <a:solidFill>
                <a:schemeClr val="tx2">
                  <a:lumMod val="50000"/>
                </a:schemeClr>
              </a:solidFill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77EB681-ED85-458E-91CF-3AD2BF9507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4544" y="2027245"/>
            <a:ext cx="877521" cy="929264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677A9DAA-5FD0-4F95-BD95-F5B457263E3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96" y="3308543"/>
            <a:ext cx="877520" cy="929270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2C1B6B5-8E8E-4D1B-887A-D03D72EA156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96" y="5509863"/>
            <a:ext cx="877520" cy="877520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B408FBC4-4D8A-4D56-9D7F-957C12CC26D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5196" y="4370118"/>
            <a:ext cx="977768" cy="97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11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F2AA46A-DB5E-422E-8515-7F7B0F1F192D}"/>
              </a:ext>
            </a:extLst>
          </p:cNvPr>
          <p:cNvCxnSpPr>
            <a:cxnSpLocks/>
          </p:cNvCxnSpPr>
          <p:nvPr/>
        </p:nvCxnSpPr>
        <p:spPr>
          <a:xfrm>
            <a:off x="5517823" y="4132193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B5DE5450-E864-40E3-94E0-65F5DC5E9C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43" t="12630" r="11218" b="23547"/>
          <a:stretch/>
        </p:blipFill>
        <p:spPr>
          <a:xfrm>
            <a:off x="4528703" y="3746117"/>
            <a:ext cx="793419" cy="772153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C9D01-3B35-4753-9FE8-88BF515589B8}"/>
              </a:ext>
            </a:extLst>
          </p:cNvPr>
          <p:cNvSpPr/>
          <p:nvPr/>
        </p:nvSpPr>
        <p:spPr>
          <a:xfrm>
            <a:off x="3937515" y="2132374"/>
            <a:ext cx="4011649" cy="11868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2">
                    <a:lumMod val="50000"/>
                  </a:schemeClr>
                </a:solidFill>
              </a:rPr>
              <a:t>후레쉬</a:t>
            </a:r>
            <a:r>
              <a:rPr lang="ko-KR" altLang="en-US" sz="1400" b="1" dirty="0">
                <a:solidFill>
                  <a:schemeClr val="tx2">
                    <a:lumMod val="50000"/>
                  </a:schemeClr>
                </a:solidFill>
              </a:rPr>
              <a:t> 버튼</a:t>
            </a:r>
          </a:p>
          <a:p>
            <a:pPr algn="ct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클릭 시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frame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에 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fresh(+20)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만큼 증가시켜</a:t>
            </a:r>
            <a:endParaRPr lang="en-US" altLang="ko-KR" sz="1100" dirty="0">
              <a:solidFill>
                <a:schemeClr val="tx2">
                  <a:lumMod val="50000"/>
                </a:schemeClr>
              </a:solidFill>
            </a:endParaRPr>
          </a:p>
          <a:p>
            <a:pPr algn="ctr">
              <a:lnSpc>
                <a:spcPct val="250000"/>
              </a:lnSpc>
            </a:pP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아이폰의 </a:t>
            </a:r>
            <a:r>
              <a:rPr lang="ko-KR" altLang="en-US" sz="1100" dirty="0" err="1">
                <a:solidFill>
                  <a:schemeClr val="tx2">
                    <a:lumMod val="50000"/>
                  </a:schemeClr>
                </a:solidFill>
              </a:rPr>
              <a:t>후레쉬</a:t>
            </a:r>
            <a:r>
              <a:rPr lang="ko-KR" altLang="en-US" sz="1100" dirty="0">
                <a:solidFill>
                  <a:schemeClr val="tx2">
                    <a:lumMod val="50000"/>
                  </a:schemeClr>
                </a:solidFill>
              </a:rPr>
              <a:t> 효과를 표현함</a:t>
            </a:r>
            <a:r>
              <a:rPr lang="en-US" altLang="ko-KR" sz="1100" dirty="0">
                <a:solidFill>
                  <a:schemeClr val="tx2">
                    <a:lumMod val="50000"/>
                  </a:schemeClr>
                </a:solidFill>
              </a:rPr>
              <a:t>.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E29A25D5-5B9A-49EE-92BE-5AC70DE0B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25896" y="3732609"/>
            <a:ext cx="724001" cy="781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20D81725-5DBE-4896-A919-ADF6FFCAED1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1" y="196175"/>
            <a:ext cx="4138837" cy="626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A00A364-2A3F-4BEB-9406-2713C4F582CE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17"/>
          <a:stretch/>
        </p:blipFill>
        <p:spPr>
          <a:xfrm>
            <a:off x="7797341" y="151463"/>
            <a:ext cx="4394659" cy="6555073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229280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F2AA46A-DB5E-422E-8515-7F7B0F1F192D}"/>
              </a:ext>
            </a:extLst>
          </p:cNvPr>
          <p:cNvCxnSpPr>
            <a:cxnSpLocks/>
          </p:cNvCxnSpPr>
          <p:nvPr/>
        </p:nvCxnSpPr>
        <p:spPr>
          <a:xfrm>
            <a:off x="5517822" y="3546444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C9D01-3B35-4753-9FE8-88BF515589B8}"/>
              </a:ext>
            </a:extLst>
          </p:cNvPr>
          <p:cNvSpPr/>
          <p:nvPr/>
        </p:nvSpPr>
        <p:spPr>
          <a:xfrm>
            <a:off x="3418741" y="2889774"/>
            <a:ext cx="4011649" cy="4542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몰카</a:t>
            </a:r>
            <a:r>
              <a:rPr kumimoji="0" lang="ko-KR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탐지기능을 추가함</a:t>
            </a:r>
            <a:r>
              <a:rPr kumimoji="0" lang="en-US" altLang="ko-KR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.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D81725-5DBE-4896-A919-ADF6FFCA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1" y="196175"/>
            <a:ext cx="4138837" cy="626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23F15013-8012-47BB-BB1B-65213D3E54D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4" r="51998"/>
          <a:stretch/>
        </p:blipFill>
        <p:spPr>
          <a:xfrm>
            <a:off x="7718867" y="25157"/>
            <a:ext cx="4340212" cy="656212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88EB6DF-2E46-4084-81D0-289BB7F6F83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7822" y="3951202"/>
            <a:ext cx="1019317" cy="1041339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02F0AF1-654B-4302-8F9D-BA59AB5407C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314" t="16516" r="201" b="28181"/>
          <a:stretch/>
        </p:blipFill>
        <p:spPr>
          <a:xfrm>
            <a:off x="4594016" y="464782"/>
            <a:ext cx="2889717" cy="23543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898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3FBBEB-1288-4A6A-B689-A40AA76FEC2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6173" y="503164"/>
            <a:ext cx="8932718" cy="61634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</p:spTree>
    <p:extLst>
      <p:ext uri="{BB962C8B-B14F-4D97-AF65-F5344CB8AC3E}">
        <p14:creationId xmlns:p14="http://schemas.microsoft.com/office/powerpoint/2010/main" val="19669277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모서리가 둥근 직사각형 139"/>
          <p:cNvSpPr/>
          <p:nvPr/>
        </p:nvSpPr>
        <p:spPr>
          <a:xfrm>
            <a:off x="5477909" y="25157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PRESENTATION</a:t>
            </a:r>
          </a:p>
        </p:txBody>
      </p: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5F2AA46A-DB5E-422E-8515-7F7B0F1F192D}"/>
              </a:ext>
            </a:extLst>
          </p:cNvPr>
          <p:cNvCxnSpPr>
            <a:cxnSpLocks/>
          </p:cNvCxnSpPr>
          <p:nvPr/>
        </p:nvCxnSpPr>
        <p:spPr>
          <a:xfrm>
            <a:off x="5569566" y="4546600"/>
            <a:ext cx="1156354" cy="0"/>
          </a:xfrm>
          <a:prstGeom prst="straightConnector1">
            <a:avLst/>
          </a:prstGeom>
          <a:ln w="28575">
            <a:solidFill>
              <a:schemeClr val="bg2">
                <a:lumMod val="25000"/>
              </a:schemeClr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D01C9D01-3B35-4753-9FE8-88BF515589B8}"/>
              </a:ext>
            </a:extLst>
          </p:cNvPr>
          <p:cNvSpPr/>
          <p:nvPr/>
        </p:nvSpPr>
        <p:spPr>
          <a:xfrm>
            <a:off x="4090174" y="1589696"/>
            <a:ext cx="4011649" cy="14434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분활</a:t>
            </a:r>
            <a:r>
              <a:rPr kumimoji="0" lang="ko-KR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 버튼</a:t>
            </a:r>
          </a:p>
          <a:p>
            <a:pPr marL="0" marR="0" lvl="0" indent="0" algn="ct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cv2.line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을 통해서 사진의 구도를 맞춰 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  <a:p>
            <a:pPr marL="0" marR="0" lvl="0" indent="0" algn="ctr" defTabSz="914400" rtl="0" eaLnBrk="1" fontAlgn="auto" latinLnBrk="1" hangingPunct="1">
              <a:lnSpc>
                <a:spcPct val="2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찍을 수 있도록 구현함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srgbClr val="44546A">
                  <a:lumMod val="50000"/>
                </a:srgbClr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20D81725-5DBE-4896-A919-ADF6FFCAED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001" y="196175"/>
            <a:ext cx="4138837" cy="626624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30B0883-A21A-4CF5-B65F-C1D3AE2528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40236" y="194103"/>
            <a:ext cx="4298919" cy="626625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6267157A-9A09-4316-821C-C8095625C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341" y="3327228"/>
            <a:ext cx="1019317" cy="97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84859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1154</TotalTime>
  <Words>438</Words>
  <Application>Microsoft Office PowerPoint</Application>
  <PresentationFormat>와이드스크린</PresentationFormat>
  <Paragraphs>120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user</cp:lastModifiedBy>
  <cp:revision>183</cp:revision>
  <dcterms:created xsi:type="dcterms:W3CDTF">2018-03-06T08:13:05Z</dcterms:created>
  <dcterms:modified xsi:type="dcterms:W3CDTF">2022-12-05T23:11:20Z</dcterms:modified>
</cp:coreProperties>
</file>